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6" r:id="rId4"/>
    <p:sldId id="267" r:id="rId5"/>
    <p:sldId id="269" r:id="rId6"/>
    <p:sldId id="264" r:id="rId7"/>
    <p:sldId id="263" r:id="rId8"/>
    <p:sldId id="261" r:id="rId9"/>
    <p:sldId id="278" r:id="rId10"/>
  </p:sldIdLst>
  <p:sldSz cx="12192000" cy="6858000"/>
  <p:notesSz cx="6858000" cy="9144000"/>
  <p:defaultTextStyle>
    <a:defPPr lvl="0">
      <a:defRPr lang="sr-Latn-R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68FFE-0CD2-447B-B0D7-8C7EA9DD8C7C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26A9D-DA1F-4CD6-8CC5-4CAD776F69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690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xmlns="" id="{A27D50C1-611A-4FBE-BDE2-17C9A68D74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xmlns="" id="{00F8DEB5-4181-4DF3-A941-77A740311B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xmlns="" id="{0B293A91-55B1-40BB-96C4-1D358EB0D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AC65C62-9ADF-45E4-BCB0-36A6EC4000BD}" type="slidenum">
              <a:rPr lang="hr-HR" altLang="sr-Latn-RS"/>
              <a:pPr/>
              <a:t>4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20EE63C2-A6D6-47FE-8F0E-3D4956A8C0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2F2B27FE-A535-4E77-8E20-72722D526E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D18E654B-8F7B-49E7-928B-EC981E9F1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935CE81-BB71-47DD-8DC2-2263B4465C53}" type="slidenum">
              <a:rPr lang="hr-HR" altLang="sr-Latn-RS"/>
              <a:pPr/>
              <a:t>8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17.9.2021.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f591f392-c306-4f72-9685-91bfa5826c7f/assets/video/nc1_t04_toplinski_ucinak_elektricne_struje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e-sfera.hr/dodatni-digitalni-sadrzaji/f591f392-c306-4f72-9685-91bfa5826c7f/assets/video/nc1_t04_svjetlosni_ucinak_elektricne_struje.mp4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f591f392-c306-4f72-9685-91bfa5826c7f/assets/video/nc1_t04_kemijski_ucinak_elektricne_struje_-_grafitne_elektrode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-sfera.hr/dodatni-digitalni-sadrzaji/49fd05a4-c6fb-44ab-81e6-43065670faa8/assets/interactivity/kviz_a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e-sfera.hr/dodatni-digitalni-sadrzaji/49fd05a4-c6fb-44ab-81e6-43065670faa8/assets/interactivity/kviz_b_1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A589C314-580C-462E-90C6-5E87C961D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930" y="1887796"/>
            <a:ext cx="8979159" cy="1541204"/>
          </a:xfrm>
        </p:spPr>
        <p:txBody>
          <a:bodyPr>
            <a:normAutofit/>
          </a:bodyPr>
          <a:lstStyle/>
          <a:p>
            <a:r>
              <a:rPr lang="hr-HR" altLang="sr-Latn-RS" dirty="0"/>
              <a:t>Učinci električne struje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40FCD281-B6C0-4AE4-AC0E-7BBC735B7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hr-HR" altLang="sr-Latn-RS" sz="2000" dirty="0"/>
              <a:t>ELEKTRIČNA STRUJA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xmlns="" id="{EDF07034-A95D-427A-A2AB-2AEC88308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41" y="1534885"/>
            <a:ext cx="8406881" cy="485298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b="1" dirty="0"/>
              <a:t> </a:t>
            </a:r>
            <a:r>
              <a:rPr lang="hr-HR" altLang="sr-Latn-RS" b="1" dirty="0">
                <a:latin typeface="Gadugi" panose="020B0502040204020203" pitchFamily="34" charset="0"/>
                <a:ea typeface="Gadugi" panose="020B0502040204020203" pitchFamily="34" charset="0"/>
              </a:rPr>
              <a:t>Pokus: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Žica i baterija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Što će se dogoditi, spojimo li komad žice izravno na polove baterije?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Što se sa žicom dogodilo?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altLang="sr-Latn-R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DA24346E-76DA-4209-8FC9-09E49B51640C}"/>
              </a:ext>
            </a:extLst>
          </p:cNvPr>
          <p:cNvSpPr txBox="1"/>
          <p:nvPr/>
        </p:nvSpPr>
        <p:spPr>
          <a:xfrm>
            <a:off x="774441" y="858416"/>
            <a:ext cx="684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Toplinski učinak električne struje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7C530C51-B799-4ACC-BD49-3F5C620B3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941" y="3214396"/>
            <a:ext cx="1954084" cy="2572149"/>
          </a:xfrm>
          <a:prstGeom prst="rect">
            <a:avLst/>
          </a:prstGeom>
        </p:spPr>
      </p:pic>
      <p:pic>
        <p:nvPicPr>
          <p:cNvPr id="5" name="Picture 2" descr="C:\Users\Hp\Downloads\clapperboard-311792_1280.png">
            <a:hlinkClick r:id="rId3"/>
            <a:extLst>
              <a:ext uri="{FF2B5EF4-FFF2-40B4-BE49-F238E27FC236}">
                <a16:creationId xmlns:a16="http://schemas.microsoft.com/office/drawing/2014/main" xmlns="" id="{8524D2D9-DD37-498E-9673-F03CEA988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2408" y="852185"/>
            <a:ext cx="1025151" cy="10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96137985-427C-4295-A503-BE05CA03370A}"/>
              </a:ext>
            </a:extLst>
          </p:cNvPr>
          <p:cNvSpPr txBox="1"/>
          <p:nvPr/>
        </p:nvSpPr>
        <p:spPr>
          <a:xfrm>
            <a:off x="10392408" y="2024968"/>
            <a:ext cx="1056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Pogledajte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uiExpand="1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SnapShot(522).jpg">
            <a:extLst>
              <a:ext uri="{FF2B5EF4-FFF2-40B4-BE49-F238E27FC236}">
                <a16:creationId xmlns:a16="http://schemas.microsoft.com/office/drawing/2014/main" xmlns="" id="{D403CEF2-CB98-42A7-A6C1-A145CDC04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6998" y="2738905"/>
            <a:ext cx="4388401" cy="2468693"/>
          </a:xfr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4396B388-6E71-490F-AC1D-CF643F17A3EA}"/>
              </a:ext>
            </a:extLst>
          </p:cNvPr>
          <p:cNvSpPr/>
          <p:nvPr/>
        </p:nvSpPr>
        <p:spPr>
          <a:xfrm>
            <a:off x="406999" y="1060971"/>
            <a:ext cx="11288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800" dirty="0">
                <a:latin typeface="Gadugi" panose="020B0502040204020203" pitchFamily="34" charset="0"/>
                <a:ea typeface="Gadugi" panose="020B0502040204020203" pitchFamily="34" charset="0"/>
              </a:rPr>
              <a:t>Toplinski učinak električne struje - žica se prolaskom struje zagrijava. </a:t>
            </a:r>
            <a:endParaRPr lang="hr-HR" sz="28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26EB388F-373C-4C59-BD01-7CA7C9CDF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11" y="3038531"/>
            <a:ext cx="3413760" cy="186944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46C38EE-E6B0-4C3D-A4B9-B1004D1F7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111" y="2604730"/>
            <a:ext cx="3268980" cy="2602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3DE3D5-546D-45F7-8921-A406E4C0D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4006"/>
            <a:ext cx="10373360" cy="5139514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hr-HR" dirty="0"/>
              <a:t> </a:t>
            </a:r>
          </a:p>
          <a:p>
            <a:pPr marL="0" indent="0">
              <a:buNone/>
              <a:defRPr/>
            </a:pPr>
            <a:endParaRPr lang="hr-HR" dirty="0"/>
          </a:p>
          <a:p>
            <a:pPr marL="0" indent="0">
              <a:buNone/>
              <a:defRPr/>
            </a:pPr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3A54E90B-7E7B-45B0-97C9-65FC8B452BDC}"/>
              </a:ext>
            </a:extLst>
          </p:cNvPr>
          <p:cNvSpPr txBox="1"/>
          <p:nvPr/>
        </p:nvSpPr>
        <p:spPr>
          <a:xfrm>
            <a:off x="533558" y="826522"/>
            <a:ext cx="859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Svjetlosni učinak električne struje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DB22E85-7ABA-4052-9EBF-DE55B1E4E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86" y="3264325"/>
            <a:ext cx="2998773" cy="2453008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984FE90A-EF4D-40FB-A5FC-0712680040B6}"/>
              </a:ext>
            </a:extLst>
          </p:cNvPr>
          <p:cNvSpPr/>
          <p:nvPr/>
        </p:nvSpPr>
        <p:spPr>
          <a:xfrm>
            <a:off x="803263" y="5862201"/>
            <a:ext cx="3247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>
                <a:latin typeface="Gadugi" panose="020B0502040204020203" pitchFamily="34" charset="0"/>
                <a:ea typeface="Gadugi" panose="020B0502040204020203" pitchFamily="34" charset="0"/>
              </a:rPr>
              <a:t>LED žarulja i žarulja sa žarnom niti</a:t>
            </a:r>
          </a:p>
        </p:txBody>
      </p:sp>
      <p:pic>
        <p:nvPicPr>
          <p:cNvPr id="6" name="Content Placeholder 3" descr="SnapShot(523).jpg">
            <a:extLst>
              <a:ext uri="{FF2B5EF4-FFF2-40B4-BE49-F238E27FC236}">
                <a16:creationId xmlns:a16="http://schemas.microsoft.com/office/drawing/2014/main" xmlns="" id="{554816CB-B79F-475F-AACD-3BD83864B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43880" y="3274229"/>
            <a:ext cx="4360520" cy="2453008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A2374866-BA94-4CC6-B978-9A782A137B16}"/>
              </a:ext>
            </a:extLst>
          </p:cNvPr>
          <p:cNvSpPr/>
          <p:nvPr/>
        </p:nvSpPr>
        <p:spPr>
          <a:xfrm>
            <a:off x="444621" y="1477953"/>
            <a:ext cx="11513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Uključimo u strujni krug LED žarulju i žarulju s </a:t>
            </a:r>
            <a:r>
              <a:rPr lang="hr-HR" sz="2800" dirty="0" smtClean="0">
                <a:latin typeface="Gadugi" panose="020B0502040204020203" pitchFamily="34" charset="0"/>
                <a:ea typeface="Gadugi" panose="020B0502040204020203" pitchFamily="34" charset="0"/>
              </a:rPr>
              <a:t>žarnom niti.</a:t>
            </a:r>
            <a:endParaRPr lang="hr-HR" sz="2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 Je li se LED žarulja zagrijala jednako kao žarulja s </a:t>
            </a:r>
            <a:r>
              <a:rPr lang="hr-HR" sz="2800" dirty="0" err="1">
                <a:latin typeface="Gadugi" panose="020B0502040204020203" pitchFamily="34" charset="0"/>
                <a:ea typeface="Gadugi" panose="020B0502040204020203" pitchFamily="34" charset="0"/>
              </a:rPr>
              <a:t>volframovom</a:t>
            </a: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 niti?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216AAE4C-48C8-49F8-86C0-3D15473F4D09}"/>
              </a:ext>
            </a:extLst>
          </p:cNvPr>
          <p:cNvSpPr txBox="1"/>
          <p:nvPr/>
        </p:nvSpPr>
        <p:spPr>
          <a:xfrm>
            <a:off x="6477000" y="5872105"/>
            <a:ext cx="307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Gadugi" panose="020B0502040204020203" pitchFamily="34" charset="0"/>
                <a:ea typeface="Gadugi" panose="020B0502040204020203" pitchFamily="34" charset="0"/>
              </a:rPr>
              <a:t>Žarulja sa žarnom niti. </a:t>
            </a:r>
          </a:p>
        </p:txBody>
      </p:sp>
      <p:pic>
        <p:nvPicPr>
          <p:cNvPr id="9" name="Picture 2" descr="C:\Users\Hp\Downloads\clapperboard-311792_1280.png">
            <a:hlinkClick r:id="rId5"/>
            <a:extLst>
              <a:ext uri="{FF2B5EF4-FFF2-40B4-BE49-F238E27FC236}">
                <a16:creationId xmlns:a16="http://schemas.microsoft.com/office/drawing/2014/main" xmlns="" id="{16E978F9-23D8-4097-BE0D-F99867769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6004" y="5118075"/>
            <a:ext cx="1025151" cy="10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FF9ADD17-8F04-4085-BC04-53593CFD9CCA}"/>
              </a:ext>
            </a:extLst>
          </p:cNvPr>
          <p:cNvSpPr txBox="1"/>
          <p:nvPr/>
        </p:nvSpPr>
        <p:spPr>
          <a:xfrm>
            <a:off x="10986004" y="4533300"/>
            <a:ext cx="1056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Pogledajte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57AD6C-09A6-47AA-806C-4FF56D5E5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27760"/>
            <a:ext cx="10749280" cy="4795203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Žarulja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svijetli pa električnu struju prepoznajete po njezinu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svjetlosnom učinku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, ali se i zagrijava pa uočavate i njezin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toplinski učinak.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Svjetlosne učinke struje primjećujemo i u neonskim cijevima (luminiscencija plina neona), štednim žaruljama, svijetlećim diodama (LED) i LC zaslonima.</a:t>
            </a:r>
          </a:p>
          <a:p>
            <a:pPr marL="0" indent="0">
              <a:buNone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458110F7-0392-4DE0-8468-E5584CDC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494506"/>
            <a:ext cx="10515600" cy="1138360"/>
          </a:xfrm>
        </p:spPr>
        <p:txBody>
          <a:bodyPr>
            <a:normAutofit/>
          </a:bodyPr>
          <a:lstStyle/>
          <a:p>
            <a:r>
              <a:rPr lang="hr-HR" altLang="sr-Latn-RS" sz="3200" dirty="0">
                <a:latin typeface="Gadugi" panose="020B0502040204020203" pitchFamily="34" charset="0"/>
                <a:ea typeface="Gadugi" panose="020B0502040204020203" pitchFamily="34" charset="0"/>
              </a:rPr>
              <a:t>Magnetni učinak električne struje 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AF476625-D637-4CA3-807A-830D67C10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0" y="1528531"/>
            <a:ext cx="6995160" cy="39477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Omotamo li </a:t>
            </a:r>
            <a:r>
              <a:rPr lang="hr-HR" altLang="sr-Latn-RS" dirty="0" smtClean="0">
                <a:latin typeface="Gadugi" panose="020B0502040204020203" pitchFamily="34" charset="0"/>
                <a:ea typeface="Gadugi" panose="020B0502040204020203" pitchFamily="34" charset="0"/>
              </a:rPr>
              <a:t>žicu </a:t>
            </a: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nekoliko puta oko čavla, uključimo strujni krug i približimo je pribadačama, što dogodi?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Gadugi" panose="020B0502040204020203" pitchFamily="34" charset="0"/>
                <a:ea typeface="Gadugi" panose="020B0502040204020203" pitchFamily="34" charset="0"/>
              </a:rPr>
              <a:t>Što se dogodi, ako isključimo strujni krug?</a:t>
            </a:r>
          </a:p>
          <a:p>
            <a:pPr marL="0" indent="0">
              <a:buNone/>
            </a:pPr>
            <a:endParaRPr lang="hr-HR" altLang="sr-Latn-R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A8AEBD8C-9E26-4FC9-BADD-DFF8E610E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472" y="1358857"/>
            <a:ext cx="3630328" cy="3246206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xmlns="" id="{F663BAC6-0624-4930-89F7-B96F8BB4BB8E}"/>
              </a:ext>
            </a:extLst>
          </p:cNvPr>
          <p:cNvSpPr/>
          <p:nvPr/>
        </p:nvSpPr>
        <p:spPr>
          <a:xfrm>
            <a:off x="338328" y="5249741"/>
            <a:ext cx="11699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Čavao prolaskom struje dobije magnetska </a:t>
            </a:r>
            <a:r>
              <a:rPr lang="hr-HR" sz="2800" dirty="0" smtClean="0">
                <a:latin typeface="Gadugi" panose="020B0502040204020203" pitchFamily="34" charset="0"/>
                <a:ea typeface="Gadugi" panose="020B0502040204020203" pitchFamily="34" charset="0"/>
              </a:rPr>
              <a:t>svojstva - magnetni </a:t>
            </a:r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učinak.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B67101-F57A-4B1C-B8CF-E00D57D4D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948282"/>
            <a:ext cx="11033760" cy="4351338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hr-H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U otopinu modre galice uronimo bakrenu elektrodu i novčić. </a:t>
            </a: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Spojimo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u strujni krug sa žaruljicom i baterijom. </a:t>
            </a:r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1FC99A1C-CBCA-45DC-89CF-EF5D299B367B}"/>
              </a:ext>
            </a:extLst>
          </p:cNvPr>
          <p:cNvSpPr txBox="1"/>
          <p:nvPr/>
        </p:nvSpPr>
        <p:spPr>
          <a:xfrm>
            <a:off x="518160" y="831365"/>
            <a:ext cx="639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Kemijski učinak električne struje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6D03F1A-2501-4C43-B7A2-6CDCD398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1" y="3059074"/>
            <a:ext cx="3820160" cy="2257657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64E93F97-5919-48F9-B7AD-01BE52BC8C70}"/>
              </a:ext>
            </a:extLst>
          </p:cNvPr>
          <p:cNvSpPr/>
          <p:nvPr/>
        </p:nvSpPr>
        <p:spPr>
          <a:xfrm>
            <a:off x="1747520" y="5765025"/>
            <a:ext cx="8478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latin typeface="Gadugi" panose="020B0502040204020203" pitchFamily="34" charset="0"/>
                <a:ea typeface="Gadugi" panose="020B0502040204020203" pitchFamily="34" charset="0"/>
              </a:rPr>
              <a:t>Promotrite novčić. Što opažate na njemu?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31A0646-ACAE-45BA-B0FD-3B8831694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613" y="3158645"/>
            <a:ext cx="4187508" cy="22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ownloads\clapperboard-311792_1280.png">
            <a:hlinkClick r:id="rId3"/>
            <a:extLst>
              <a:ext uri="{FF2B5EF4-FFF2-40B4-BE49-F238E27FC236}">
                <a16:creationId xmlns:a16="http://schemas.microsoft.com/office/drawing/2014/main" xmlns="" id="{948E5946-94B1-4BB9-9D26-BD752C96D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49620" y="946149"/>
            <a:ext cx="1025151" cy="10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3026D831-EE22-4A4A-B7E8-A2E07A51EC8E}"/>
              </a:ext>
            </a:extLst>
          </p:cNvPr>
          <p:cNvSpPr txBox="1"/>
          <p:nvPr/>
        </p:nvSpPr>
        <p:spPr>
          <a:xfrm>
            <a:off x="10918704" y="2348900"/>
            <a:ext cx="1056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Pogledajte video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04C4D1D-3A75-4401-B779-B6AFCBB9E0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5112" y="2755239"/>
            <a:ext cx="3780307" cy="35551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AC4E37-4DDD-445C-86E3-A6691988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838200"/>
            <a:ext cx="11155680" cy="5181600"/>
          </a:xfrm>
        </p:spPr>
        <p:txBody>
          <a:bodyPr rtlCol="0">
            <a:normAutofit/>
          </a:bodyPr>
          <a:lstStyle/>
          <a:p>
            <a:pPr>
              <a:buBlip>
                <a:blip r:embed="rId6"/>
              </a:buBlip>
              <a:defRPr/>
            </a:pPr>
            <a:endParaRPr lang="hr-H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 Na novčiću se pojavila naslaga crvenkastosmeđe boje.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hr-HR" dirty="0" smtClean="0">
                <a:latin typeface="Gadugi" panose="020B0502040204020203" pitchFamily="34" charset="0"/>
                <a:ea typeface="Gadugi" panose="020B0502040204020203" pitchFamily="34" charset="0"/>
              </a:rPr>
              <a:t> Novčić 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je </a:t>
            </a:r>
            <a:r>
              <a:rPr lang="hr-HR" dirty="0" err="1">
                <a:latin typeface="Gadugi" panose="020B0502040204020203" pitchFamily="34" charset="0"/>
                <a:ea typeface="Gadugi" panose="020B0502040204020203" pitchFamily="34" charset="0"/>
              </a:rPr>
              <a:t>pobakrio</a:t>
            </a:r>
            <a:r>
              <a:rPr lang="hr-HR" dirty="0">
                <a:latin typeface="Gadugi" panose="020B0502040204020203" pitchFamily="34" charset="0"/>
                <a:ea typeface="Gadugi" panose="020B0502040204020203" pitchFamily="34" charset="0"/>
              </a:rPr>
              <a:t>, pa električnu struju prepoznajete po njezinu </a:t>
            </a:r>
            <a:r>
              <a:rPr lang="hr-HR" b="1" dirty="0">
                <a:latin typeface="Gadugi" panose="020B0502040204020203" pitchFamily="34" charset="0"/>
                <a:ea typeface="Gadugi" panose="020B0502040204020203" pitchFamily="34" charset="0"/>
              </a:rPr>
              <a:t>kemijskom učinku.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2351" y="1040836"/>
            <a:ext cx="10515600" cy="1154723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hr-HR" sz="3200" dirty="0">
                <a:latin typeface="Gadugi" panose="020B0502040204020203" pitchFamily="34" charset="0"/>
                <a:ea typeface="Gadugi" panose="020B0502040204020203" pitchFamily="34" charset="0"/>
              </a:rPr>
              <a:t>Klikom na sličicu pristupi kvizu kojim ćeš provjeriti znanje.</a:t>
            </a:r>
          </a:p>
          <a:p>
            <a:endParaRPr lang="hr-HR" dirty="0"/>
          </a:p>
        </p:txBody>
      </p:sp>
      <p:pic>
        <p:nvPicPr>
          <p:cNvPr id="7173" name="Picture 5" descr="List, Icon, Symbol, Paper, Sign, Fla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146" y="2366399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148488" y="2910226"/>
            <a:ext cx="127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Kviz A </a:t>
            </a:r>
          </a:p>
        </p:txBody>
      </p:sp>
      <p:pic>
        <p:nvPicPr>
          <p:cNvPr id="7174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0151" y="2366399"/>
            <a:ext cx="3292320" cy="329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7239842" y="2921949"/>
            <a:ext cx="127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Kviz B </a:t>
            </a:r>
          </a:p>
        </p:txBody>
      </p:sp>
    </p:spTree>
    <p:extLst>
      <p:ext uri="{BB962C8B-B14F-4D97-AF65-F5344CB8AC3E}">
        <p14:creationId xmlns:p14="http://schemas.microsoft.com/office/powerpoint/2010/main" xmlns="" val="2900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255</Words>
  <Application>Microsoft Office PowerPoint</Application>
  <PresentationFormat>Custom</PresentationFormat>
  <Paragraphs>35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Učinci električne struje </vt:lpstr>
      <vt:lpstr>Slide 2</vt:lpstr>
      <vt:lpstr>Slide 3</vt:lpstr>
      <vt:lpstr>Slide 4</vt:lpstr>
      <vt:lpstr>Slide 5</vt:lpstr>
      <vt:lpstr>Magnetni učinak električne struje </vt:lpstr>
      <vt:lpstr>Slide 7</vt:lpstr>
      <vt:lpstr>Slide 8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ProBook 4540</dc:creator>
  <cp:lastModifiedBy>sk-iloncarek</cp:lastModifiedBy>
  <cp:revision>12</cp:revision>
  <dcterms:modified xsi:type="dcterms:W3CDTF">2021-09-17T06:08:46Z</dcterms:modified>
</cp:coreProperties>
</file>